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256" r:id="rId5"/>
    <p:sldId id="268" r:id="rId6"/>
    <p:sldId id="272" r:id="rId7"/>
    <p:sldId id="266" r:id="rId8"/>
    <p:sldId id="257" r:id="rId9"/>
    <p:sldId id="258" r:id="rId10"/>
    <p:sldId id="259" r:id="rId11"/>
    <p:sldId id="260" r:id="rId12"/>
    <p:sldId id="275" r:id="rId13"/>
    <p:sldId id="278" r:id="rId14"/>
    <p:sldId id="273" r:id="rId15"/>
    <p:sldId id="261" r:id="rId16"/>
    <p:sldId id="274" r:id="rId17"/>
    <p:sldId id="267" r:id="rId18"/>
    <p:sldId id="276" r:id="rId19"/>
    <p:sldId id="263" r:id="rId20"/>
    <p:sldId id="279" r:id="rId21"/>
    <p:sldId id="264" r:id="rId22"/>
    <p:sldId id="277" r:id="rId23"/>
    <p:sldId id="280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0A9D3-0B0E-43FE-959D-7F567D6CD8A0}" v="468" dt="2024-08-13T01:24:04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464AF-A2A9-4B34-9908-8541AFC110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7AA6F-DC20-49E6-BA78-69ED44BD1E3B}">
      <dgm:prSet phldrT="[Text]"/>
      <dgm:spPr/>
      <dgm:t>
        <a:bodyPr/>
        <a:lstStyle/>
        <a:p>
          <a:r>
            <a:rPr lang="en-US" dirty="0"/>
            <a:t>Vacation rental noi</a:t>
          </a:r>
        </a:p>
      </dgm:t>
    </dgm:pt>
    <dgm:pt modelId="{8673E3F5-5ACD-49CA-AABA-41069FC431F5}" type="parTrans" cxnId="{DC40E9C3-BE89-4A05-953E-DCF947154533}">
      <dgm:prSet/>
      <dgm:spPr/>
      <dgm:t>
        <a:bodyPr/>
        <a:lstStyle/>
        <a:p>
          <a:endParaRPr lang="en-US"/>
        </a:p>
      </dgm:t>
    </dgm:pt>
    <dgm:pt modelId="{C95D7EC8-2A9B-4C39-8B01-ED06E2A57C03}" type="sibTrans" cxnId="{DC40E9C3-BE89-4A05-953E-DCF947154533}">
      <dgm:prSet/>
      <dgm:spPr/>
      <dgm:t>
        <a:bodyPr/>
        <a:lstStyle/>
        <a:p>
          <a:endParaRPr lang="en-US"/>
        </a:p>
      </dgm:t>
    </dgm:pt>
    <dgm:pt modelId="{484B1A41-E91D-4031-BD31-927E78754E51}">
      <dgm:prSet phldrT="[Text]"/>
      <dgm:spPr/>
      <dgm:t>
        <a:bodyPr/>
        <a:lstStyle/>
        <a:p>
          <a:r>
            <a:rPr lang="en-US" dirty="0"/>
            <a:t>$244,014</a:t>
          </a:r>
        </a:p>
      </dgm:t>
    </dgm:pt>
    <dgm:pt modelId="{B915C781-3424-4985-88FE-7ACAB19E6226}" type="parTrans" cxnId="{0AA2D42A-932F-4B46-B58A-B66957B88C58}">
      <dgm:prSet/>
      <dgm:spPr/>
      <dgm:t>
        <a:bodyPr/>
        <a:lstStyle/>
        <a:p>
          <a:endParaRPr lang="en-US"/>
        </a:p>
      </dgm:t>
    </dgm:pt>
    <dgm:pt modelId="{47D5B329-FB94-423A-B9AD-F605F74F68E9}" type="sibTrans" cxnId="{0AA2D42A-932F-4B46-B58A-B66957B88C58}">
      <dgm:prSet/>
      <dgm:spPr/>
      <dgm:t>
        <a:bodyPr/>
        <a:lstStyle/>
        <a:p>
          <a:endParaRPr lang="en-US"/>
        </a:p>
      </dgm:t>
    </dgm:pt>
    <dgm:pt modelId="{90AF3A45-7BD8-49FB-A304-AA135C97FBE8}">
      <dgm:prSet phldrT="[Text]"/>
      <dgm:spPr/>
      <dgm:t>
        <a:bodyPr/>
        <a:lstStyle/>
        <a:p>
          <a:r>
            <a:rPr lang="en-US" dirty="0"/>
            <a:t>Long term rental noi</a:t>
          </a:r>
        </a:p>
      </dgm:t>
    </dgm:pt>
    <dgm:pt modelId="{CD5AD735-2C77-4D0E-8C2A-9CC4D76B0BEC}" type="parTrans" cxnId="{9E2BFAA2-F22E-4C54-9096-01F0539DBFF4}">
      <dgm:prSet/>
      <dgm:spPr/>
      <dgm:t>
        <a:bodyPr/>
        <a:lstStyle/>
        <a:p>
          <a:endParaRPr lang="en-US"/>
        </a:p>
      </dgm:t>
    </dgm:pt>
    <dgm:pt modelId="{FDDC82EE-FE37-447B-B718-CC2BCEFB2303}" type="sibTrans" cxnId="{9E2BFAA2-F22E-4C54-9096-01F0539DBFF4}">
      <dgm:prSet/>
      <dgm:spPr/>
      <dgm:t>
        <a:bodyPr/>
        <a:lstStyle/>
        <a:p>
          <a:endParaRPr lang="en-US"/>
        </a:p>
      </dgm:t>
    </dgm:pt>
    <dgm:pt modelId="{327A3894-0BFB-4533-93BA-6C4C1937909E}">
      <dgm:prSet phldrT="[Text]"/>
      <dgm:spPr/>
      <dgm:t>
        <a:bodyPr/>
        <a:lstStyle/>
        <a:p>
          <a:r>
            <a:rPr lang="en-US" dirty="0"/>
            <a:t>$224,516</a:t>
          </a:r>
        </a:p>
      </dgm:t>
    </dgm:pt>
    <dgm:pt modelId="{3795943B-CA30-498E-AF6F-742A43BFCF33}" type="parTrans" cxnId="{F9DD2E15-8028-4D4D-AC3C-7DD2ECDB62F5}">
      <dgm:prSet/>
      <dgm:spPr/>
      <dgm:t>
        <a:bodyPr/>
        <a:lstStyle/>
        <a:p>
          <a:endParaRPr lang="en-US"/>
        </a:p>
      </dgm:t>
    </dgm:pt>
    <dgm:pt modelId="{52B2582D-2F4B-4D80-BF67-7924BD7B246B}" type="sibTrans" cxnId="{F9DD2E15-8028-4D4D-AC3C-7DD2ECDB62F5}">
      <dgm:prSet/>
      <dgm:spPr/>
      <dgm:t>
        <a:bodyPr/>
        <a:lstStyle/>
        <a:p>
          <a:endParaRPr lang="en-US"/>
        </a:p>
      </dgm:t>
    </dgm:pt>
    <dgm:pt modelId="{38E0036B-8A03-4954-A392-2826BE85476A}">
      <dgm:prSet phldrT="[Text]"/>
      <dgm:spPr/>
      <dgm:t>
        <a:bodyPr/>
        <a:lstStyle/>
        <a:p>
          <a:endParaRPr lang="en-US" dirty="0"/>
        </a:p>
      </dgm:t>
    </dgm:pt>
    <dgm:pt modelId="{EDFD4FC3-F53D-44AF-8A59-0AF5EE9FE7A0}" type="parTrans" cxnId="{B13DB70B-2C7C-4B3E-AE51-EBC1B96CE41A}">
      <dgm:prSet/>
      <dgm:spPr/>
      <dgm:t>
        <a:bodyPr/>
        <a:lstStyle/>
        <a:p>
          <a:endParaRPr lang="en-US"/>
        </a:p>
      </dgm:t>
    </dgm:pt>
    <dgm:pt modelId="{36791949-8E2D-4F73-9F14-0F2E7FB19B38}" type="sibTrans" cxnId="{B13DB70B-2C7C-4B3E-AE51-EBC1B96CE41A}">
      <dgm:prSet/>
      <dgm:spPr/>
      <dgm:t>
        <a:bodyPr/>
        <a:lstStyle/>
        <a:p>
          <a:endParaRPr lang="en-US"/>
        </a:p>
      </dgm:t>
    </dgm:pt>
    <dgm:pt modelId="{C0FD4FDE-A15F-4D00-A894-B25781F9B23D}" type="pres">
      <dgm:prSet presAssocID="{C92464AF-A2A9-4B34-9908-8541AFC1105E}" presName="linear" presStyleCnt="0">
        <dgm:presLayoutVars>
          <dgm:animLvl val="lvl"/>
          <dgm:resizeHandles val="exact"/>
        </dgm:presLayoutVars>
      </dgm:prSet>
      <dgm:spPr/>
    </dgm:pt>
    <dgm:pt modelId="{745DA1B9-0D0C-49FF-A9EC-143AB5EA850F}" type="pres">
      <dgm:prSet presAssocID="{FC87AA6F-DC20-49E6-BA78-69ED44BD1E3B}" presName="parentText" presStyleLbl="node1" presStyleIdx="0" presStyleCnt="2" custLinFactNeighborX="5089" custLinFactNeighborY="-352">
        <dgm:presLayoutVars>
          <dgm:chMax val="0"/>
          <dgm:bulletEnabled val="1"/>
        </dgm:presLayoutVars>
      </dgm:prSet>
      <dgm:spPr/>
    </dgm:pt>
    <dgm:pt modelId="{6F36A7D6-A636-4081-A00D-DEFB1DC679BB}" type="pres">
      <dgm:prSet presAssocID="{FC87AA6F-DC20-49E6-BA78-69ED44BD1E3B}" presName="childText" presStyleLbl="revTx" presStyleIdx="0" presStyleCnt="2">
        <dgm:presLayoutVars>
          <dgm:bulletEnabled val="1"/>
        </dgm:presLayoutVars>
      </dgm:prSet>
      <dgm:spPr/>
    </dgm:pt>
    <dgm:pt modelId="{31DA3FAB-D078-4B2B-AB8D-9A914C2CCC5F}" type="pres">
      <dgm:prSet presAssocID="{90AF3A45-7BD8-49FB-A304-AA135C97FBE8}" presName="parentText" presStyleLbl="node1" presStyleIdx="1" presStyleCnt="2" custLinFactNeighborX="-4125" custLinFactNeighborY="0">
        <dgm:presLayoutVars>
          <dgm:chMax val="0"/>
          <dgm:bulletEnabled val="1"/>
        </dgm:presLayoutVars>
      </dgm:prSet>
      <dgm:spPr/>
    </dgm:pt>
    <dgm:pt modelId="{BDB32E9C-ADF7-4315-A534-9565695B5951}" type="pres">
      <dgm:prSet presAssocID="{90AF3A45-7BD8-49FB-A304-AA135C97FBE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13DB70B-2C7C-4B3E-AE51-EBC1B96CE41A}" srcId="{90AF3A45-7BD8-49FB-A304-AA135C97FBE8}" destId="{38E0036B-8A03-4954-A392-2826BE85476A}" srcOrd="1" destOrd="0" parTransId="{EDFD4FC3-F53D-44AF-8A59-0AF5EE9FE7A0}" sibTransId="{36791949-8E2D-4F73-9F14-0F2E7FB19B38}"/>
    <dgm:cxn modelId="{91085811-220B-49DC-8225-8CD960453594}" type="presOf" srcId="{90AF3A45-7BD8-49FB-A304-AA135C97FBE8}" destId="{31DA3FAB-D078-4B2B-AB8D-9A914C2CCC5F}" srcOrd="0" destOrd="0" presId="urn:microsoft.com/office/officeart/2005/8/layout/vList2"/>
    <dgm:cxn modelId="{F9DD2E15-8028-4D4D-AC3C-7DD2ECDB62F5}" srcId="{90AF3A45-7BD8-49FB-A304-AA135C97FBE8}" destId="{327A3894-0BFB-4533-93BA-6C4C1937909E}" srcOrd="0" destOrd="0" parTransId="{3795943B-CA30-498E-AF6F-742A43BFCF33}" sibTransId="{52B2582D-2F4B-4D80-BF67-7924BD7B246B}"/>
    <dgm:cxn modelId="{09956E25-0D53-4215-B4BD-689623B14B18}" type="presOf" srcId="{38E0036B-8A03-4954-A392-2826BE85476A}" destId="{BDB32E9C-ADF7-4315-A534-9565695B5951}" srcOrd="0" destOrd="1" presId="urn:microsoft.com/office/officeart/2005/8/layout/vList2"/>
    <dgm:cxn modelId="{0AA2D42A-932F-4B46-B58A-B66957B88C58}" srcId="{FC87AA6F-DC20-49E6-BA78-69ED44BD1E3B}" destId="{484B1A41-E91D-4031-BD31-927E78754E51}" srcOrd="0" destOrd="0" parTransId="{B915C781-3424-4985-88FE-7ACAB19E6226}" sibTransId="{47D5B329-FB94-423A-B9AD-F605F74F68E9}"/>
    <dgm:cxn modelId="{85A94843-3C57-473F-8ABF-3F3BC313A4E9}" type="presOf" srcId="{327A3894-0BFB-4533-93BA-6C4C1937909E}" destId="{BDB32E9C-ADF7-4315-A534-9565695B5951}" srcOrd="0" destOrd="0" presId="urn:microsoft.com/office/officeart/2005/8/layout/vList2"/>
    <dgm:cxn modelId="{FC9EB96B-078A-4FCF-9B36-D1CA32C9CD04}" type="presOf" srcId="{FC87AA6F-DC20-49E6-BA78-69ED44BD1E3B}" destId="{745DA1B9-0D0C-49FF-A9EC-143AB5EA850F}" srcOrd="0" destOrd="0" presId="urn:microsoft.com/office/officeart/2005/8/layout/vList2"/>
    <dgm:cxn modelId="{9E2BFAA2-F22E-4C54-9096-01F0539DBFF4}" srcId="{C92464AF-A2A9-4B34-9908-8541AFC1105E}" destId="{90AF3A45-7BD8-49FB-A304-AA135C97FBE8}" srcOrd="1" destOrd="0" parTransId="{CD5AD735-2C77-4D0E-8C2A-9CC4D76B0BEC}" sibTransId="{FDDC82EE-FE37-447B-B718-CC2BCEFB2303}"/>
    <dgm:cxn modelId="{16DADFA5-10AD-4F93-8DD5-846EFDEDB6C8}" type="presOf" srcId="{484B1A41-E91D-4031-BD31-927E78754E51}" destId="{6F36A7D6-A636-4081-A00D-DEFB1DC679BB}" srcOrd="0" destOrd="0" presId="urn:microsoft.com/office/officeart/2005/8/layout/vList2"/>
    <dgm:cxn modelId="{DC40E9C3-BE89-4A05-953E-DCF947154533}" srcId="{C92464AF-A2A9-4B34-9908-8541AFC1105E}" destId="{FC87AA6F-DC20-49E6-BA78-69ED44BD1E3B}" srcOrd="0" destOrd="0" parTransId="{8673E3F5-5ACD-49CA-AABA-41069FC431F5}" sibTransId="{C95D7EC8-2A9B-4C39-8B01-ED06E2A57C03}"/>
    <dgm:cxn modelId="{24547DD6-7144-4B8B-B3C0-034135CCEE4E}" type="presOf" srcId="{C92464AF-A2A9-4B34-9908-8541AFC1105E}" destId="{C0FD4FDE-A15F-4D00-A894-B25781F9B23D}" srcOrd="0" destOrd="0" presId="urn:microsoft.com/office/officeart/2005/8/layout/vList2"/>
    <dgm:cxn modelId="{466D53AD-CE89-4B2D-9C45-3547E523C06F}" type="presParOf" srcId="{C0FD4FDE-A15F-4D00-A894-B25781F9B23D}" destId="{745DA1B9-0D0C-49FF-A9EC-143AB5EA850F}" srcOrd="0" destOrd="0" presId="urn:microsoft.com/office/officeart/2005/8/layout/vList2"/>
    <dgm:cxn modelId="{03B06F7E-4DC7-4540-B0D2-74494CE3672B}" type="presParOf" srcId="{C0FD4FDE-A15F-4D00-A894-B25781F9B23D}" destId="{6F36A7D6-A636-4081-A00D-DEFB1DC679BB}" srcOrd="1" destOrd="0" presId="urn:microsoft.com/office/officeart/2005/8/layout/vList2"/>
    <dgm:cxn modelId="{640A3E16-3AED-494C-A484-E1D140DE1B44}" type="presParOf" srcId="{C0FD4FDE-A15F-4D00-A894-B25781F9B23D}" destId="{31DA3FAB-D078-4B2B-AB8D-9A914C2CCC5F}" srcOrd="2" destOrd="0" presId="urn:microsoft.com/office/officeart/2005/8/layout/vList2"/>
    <dgm:cxn modelId="{9F015C66-16FC-4819-B46C-9D678148B848}" type="presParOf" srcId="{C0FD4FDE-A15F-4D00-A894-B25781F9B23D}" destId="{BDB32E9C-ADF7-4315-A534-9565695B595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DA1B9-0D0C-49FF-A9EC-143AB5EA850F}">
      <dsp:nvSpPr>
        <dsp:cNvPr id="0" name=""/>
        <dsp:cNvSpPr/>
      </dsp:nvSpPr>
      <dsp:spPr>
        <a:xfrm>
          <a:off x="0" y="0"/>
          <a:ext cx="367071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Vacation rental noi</a:t>
          </a:r>
        </a:p>
      </dsp:txBody>
      <dsp:txXfrm>
        <a:off x="18734" y="18734"/>
        <a:ext cx="3633242" cy="346292"/>
      </dsp:txXfrm>
    </dsp:sp>
    <dsp:sp modelId="{6F36A7D6-A636-4081-A00D-DEFB1DC679BB}">
      <dsp:nvSpPr>
        <dsp:cNvPr id="0" name=""/>
        <dsp:cNvSpPr/>
      </dsp:nvSpPr>
      <dsp:spPr>
        <a:xfrm>
          <a:off x="0" y="384692"/>
          <a:ext cx="367071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545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$244,014</a:t>
          </a:r>
        </a:p>
      </dsp:txBody>
      <dsp:txXfrm>
        <a:off x="0" y="384692"/>
        <a:ext cx="3670710" cy="264960"/>
      </dsp:txXfrm>
    </dsp:sp>
    <dsp:sp modelId="{31DA3FAB-D078-4B2B-AB8D-9A914C2CCC5F}">
      <dsp:nvSpPr>
        <dsp:cNvPr id="0" name=""/>
        <dsp:cNvSpPr/>
      </dsp:nvSpPr>
      <dsp:spPr>
        <a:xfrm>
          <a:off x="0" y="649653"/>
          <a:ext cx="367071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Long term rental noi</a:t>
          </a:r>
        </a:p>
      </dsp:txBody>
      <dsp:txXfrm>
        <a:off x="18734" y="668387"/>
        <a:ext cx="3633242" cy="346292"/>
      </dsp:txXfrm>
    </dsp:sp>
    <dsp:sp modelId="{BDB32E9C-ADF7-4315-A534-9565695B5951}">
      <dsp:nvSpPr>
        <dsp:cNvPr id="0" name=""/>
        <dsp:cNvSpPr/>
      </dsp:nvSpPr>
      <dsp:spPr>
        <a:xfrm>
          <a:off x="0" y="1033413"/>
          <a:ext cx="367071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545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$224,516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200" kern="1200" dirty="0"/>
        </a:p>
      </dsp:txBody>
      <dsp:txXfrm>
        <a:off x="0" y="1033413"/>
        <a:ext cx="3670710" cy="41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BF15D-22D4-485A-979B-85D525B2B8D9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BD42D-5405-4BCE-A55D-A3D59E583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6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use air bnb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BD42D-5405-4BCE-A55D-A3D59E583A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BD42D-5405-4BCE-A55D-A3D59E583A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3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23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3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2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21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4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2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1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53495A-CAC6-430E-B017-18E9F03ADE24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1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ourist_attractions_in_the_United_States" TargetMode="External"/><Relationship Id="rId3" Type="http://schemas.openxmlformats.org/officeDocument/2006/relationships/hyperlink" Target="https://www.redfin.com/?msockid=3c36ac306514677c0709b8fc64b966cf" TargetMode="External"/><Relationship Id="rId7" Type="http://schemas.openxmlformats.org/officeDocument/2006/relationships/hyperlink" Target="https://advisor.visualcapitalist.com/growth-in-u-s-house-prices-by-state/" TargetMode="External"/><Relationship Id="rId2" Type="http://schemas.openxmlformats.org/officeDocument/2006/relationships/hyperlink" Target="https://www.zillow.com/research/data/?msockid=3c36ac306514677c0709b8fc64b966c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rbtics.com/airbnb-data-by-zipcode/" TargetMode="External"/><Relationship Id="rId5" Type="http://schemas.openxmlformats.org/officeDocument/2006/relationships/hyperlink" Target="https://www.renthop.com/research/airbnb-vs-long-term-rental-profits/" TargetMode="External"/><Relationship Id="rId10" Type="http://schemas.openxmlformats.org/officeDocument/2006/relationships/hyperlink" Target="https://www.rocketmortgage.com/learn/property-taxes-by-state" TargetMode="External"/><Relationship Id="rId4" Type="http://schemas.openxmlformats.org/officeDocument/2006/relationships/hyperlink" Target="https://www.extraspace.com/blog/moving/best-cities-in-america-for-investing-in-airbnb/" TargetMode="External"/><Relationship Id="rId9" Type="http://schemas.openxmlformats.org/officeDocument/2006/relationships/hyperlink" Target="https://hospitable.com/airbnb-statistics-by-cit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F09C-6625-9A67-B563-2CAEE685D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Airbnb real estate investment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pic>
        <p:nvPicPr>
          <p:cNvPr id="5" name="Picture 4" descr="A house for sale sign in front of a house">
            <a:extLst>
              <a:ext uri="{FF2B5EF4-FFF2-40B4-BE49-F238E27FC236}">
                <a16:creationId xmlns:a16="http://schemas.microsoft.com/office/drawing/2014/main" id="{A138B843-A018-2347-2C09-7A5FEAF5D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583">
            <a:off x="286957" y="1698433"/>
            <a:ext cx="4240775" cy="276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F46F73-0B9D-C201-0DC2-4D46DE241B95}"/>
              </a:ext>
            </a:extLst>
          </p:cNvPr>
          <p:cNvSpPr txBox="1"/>
          <p:nvPr/>
        </p:nvSpPr>
        <p:spPr>
          <a:xfrm rot="21424485">
            <a:off x="8770104" y="3643378"/>
            <a:ext cx="3482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Judah Easton</a:t>
            </a:r>
          </a:p>
        </p:txBody>
      </p:sp>
    </p:spTree>
    <p:extLst>
      <p:ext uri="{BB962C8B-B14F-4D97-AF65-F5344CB8AC3E}">
        <p14:creationId xmlns:p14="http://schemas.microsoft.com/office/powerpoint/2010/main" val="234033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06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5FBF-6C78-296F-7E13-D4B2DEC1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7380" y="1313343"/>
            <a:ext cx="5648960" cy="3352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400" dirty="0"/>
              <a:t>State Attraction visitors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7" name="Content Placeholder 36" descr="A graph of a number of people">
            <a:extLst>
              <a:ext uri="{FF2B5EF4-FFF2-40B4-BE49-F238E27FC236}">
                <a16:creationId xmlns:a16="http://schemas.microsoft.com/office/drawing/2014/main" id="{57A0336E-53C9-9C22-C7DF-C6E0F76921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98" y="1181710"/>
            <a:ext cx="5850798" cy="368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37A05B-5EE5-46EF-B1F8-182A3F3C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53A3-CB2D-4B90-A1D6-68B9618BB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000" y="135467"/>
            <a:ext cx="5334001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5">
            <a:extLst>
              <a:ext uri="{FF2B5EF4-FFF2-40B4-BE49-F238E27FC236}">
                <a16:creationId xmlns:a16="http://schemas.microsoft.com/office/drawing/2014/main" id="{EF9B69EB-1232-4524-836D-824F991F8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EA443A-62A7-44FA-AC12-5E09BE08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518FA-21AE-15CA-C8FC-EF90E0D9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Occupancy and revenue metrics</a:t>
            </a:r>
          </a:p>
        </p:txBody>
      </p:sp>
      <p:pic>
        <p:nvPicPr>
          <p:cNvPr id="17" name="Content Placeholder 16" descr="Four wooden houses with different sizes">
            <a:extLst>
              <a:ext uri="{FF2B5EF4-FFF2-40B4-BE49-F238E27FC236}">
                <a16:creationId xmlns:a16="http://schemas.microsoft.com/office/drawing/2014/main" id="{2A33B981-E7EF-15F3-D7E1-354CB7FDD47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53721"/>
            <a:ext cx="4949825" cy="3299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10" descr="A graph of revenue&#10;&#10;Description automatically generated">
            <a:extLst>
              <a:ext uri="{FF2B5EF4-FFF2-40B4-BE49-F238E27FC236}">
                <a16:creationId xmlns:a16="http://schemas.microsoft.com/office/drawing/2014/main" id="{FB482378-CB15-0925-EC44-EA39F66D7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79" y="231418"/>
            <a:ext cx="3980205" cy="2895599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graph of the state of the united states&#10;&#10;Description automatically generated">
            <a:extLst>
              <a:ext uri="{FF2B5EF4-FFF2-40B4-BE49-F238E27FC236}">
                <a16:creationId xmlns:a16="http://schemas.microsoft.com/office/drawing/2014/main" id="{5ACFADA5-6763-6698-6CE3-8B63295AD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30" y="3250087"/>
            <a:ext cx="4391902" cy="2887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83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A2F4-B761-04FE-1660-15CE5EBF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98321"/>
            <a:ext cx="10396882" cy="1081548"/>
          </a:xfrm>
        </p:spPr>
        <p:txBody>
          <a:bodyPr/>
          <a:lstStyle/>
          <a:p>
            <a:r>
              <a:rPr lang="en-US" dirty="0"/>
              <a:t>Annual revenue &amp; Occupancy Data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78EACAF-4D5D-A624-E039-B6A0DC7D6BED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97263053"/>
                  </p:ext>
                </p:extLst>
              </p:nvPr>
            </p:nvGraphicFramePr>
            <p:xfrm>
              <a:off x="-1" y="0"/>
              <a:ext cx="12192001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A78EACAF-4D5D-A624-E039-B6A0DC7D6B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0"/>
                <a:ext cx="12192001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38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37A05B-5EE5-46EF-B1F8-182A3F3C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E753A3-CB2D-4B90-A1D6-68B9618BB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000" y="135467"/>
            <a:ext cx="5334001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EF9B69EB-1232-4524-836D-824F991F8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EA443A-62A7-44FA-AC12-5E09BE08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36F53-CA9B-FD60-B3C4-415EEDC2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Property tax - home price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B65D-DF44-CD1A-75DC-42B01A3E8B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2" y="477204"/>
            <a:ext cx="4949172" cy="5267102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Property tax and home price comparisons give insight into where you would want to purchase the property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graph showing the number of states&#10;&#10;Description automatically generated">
            <a:extLst>
              <a:ext uri="{FF2B5EF4-FFF2-40B4-BE49-F238E27FC236}">
                <a16:creationId xmlns:a16="http://schemas.microsoft.com/office/drawing/2014/main" id="{9CB91821-3F7A-008C-63AE-4B35428DE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28" y="231418"/>
            <a:ext cx="3797506" cy="289559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8C9AB-D8DA-E8BF-FFA2-6CBE8CD69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053" y="3286392"/>
            <a:ext cx="4200256" cy="2815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5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5B9D-CD71-0547-0967-04BE299F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Avg State Tax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DE43E23-3AF6-3070-E10D-207FEC75721B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313133425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4DE43E23-3AF6-3070-E10D-207FEC7572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35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0F95-1CB4-651D-0772-5C1CB677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685800"/>
            <a:ext cx="6374097" cy="1151965"/>
          </a:xfrm>
        </p:spPr>
        <p:txBody>
          <a:bodyPr>
            <a:normAutofit/>
          </a:bodyPr>
          <a:lstStyle/>
          <a:p>
            <a:r>
              <a:rPr lang="en-US" sz="5000"/>
              <a:t>Housing price trends</a:t>
            </a:r>
          </a:p>
        </p:txBody>
      </p:sp>
      <p:pic>
        <p:nvPicPr>
          <p:cNvPr id="17" name="Picture 16" descr="Graph on document with pen">
            <a:extLst>
              <a:ext uri="{FF2B5EF4-FFF2-40B4-BE49-F238E27FC236}">
                <a16:creationId xmlns:a16="http://schemas.microsoft.com/office/drawing/2014/main" id="{B0251BFA-4709-C2EF-1101-F19DD3BD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84" r="18962" b="-1"/>
          <a:stretch/>
        </p:blipFill>
        <p:spPr>
          <a:xfrm>
            <a:off x="404226" y="264160"/>
            <a:ext cx="3840480" cy="503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20BA6-46F1-A63D-AA6B-978EFC164C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2142066"/>
            <a:ext cx="6380777" cy="3232519"/>
          </a:xfrm>
        </p:spPr>
        <p:txBody>
          <a:bodyPr>
            <a:normAutofit/>
          </a:bodyPr>
          <a:lstStyle/>
          <a:p>
            <a:r>
              <a:rPr lang="en-US" dirty="0"/>
              <a:t>An indicator of how  the property value in a state has gone up or down over a set amount of time to determine long-term investment potential.</a:t>
            </a:r>
          </a:p>
          <a:p>
            <a:r>
              <a:rPr lang="en-US" dirty="0"/>
              <a:t>1-Year , 5-Year, and 10+ year trend data is what we’ll be exploring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2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5C4D-EBD5-68A8-6A76-AD26ED90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84ABF93-C177-96C7-0A20-F49CE18278AD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087946662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884ABF93-C177-96C7-0A20-F49CE18278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6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4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E0B30-A8AB-1DBB-7BCE-9B30A6A8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1-year housing price growth</a:t>
            </a:r>
          </a:p>
        </p:txBody>
      </p:sp>
      <p:sp>
        <p:nvSpPr>
          <p:cNvPr id="144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2435-69E4-6BB2-8539-5140BE976AC7}"/>
              </a:ext>
            </a:extLst>
          </p:cNvPr>
          <p:cNvSpPr txBox="1"/>
          <p:nvPr/>
        </p:nvSpPr>
        <p:spPr>
          <a:xfrm>
            <a:off x="5218924" y="5782258"/>
            <a:ext cx="174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Year 2021 - 2022 </a:t>
            </a:r>
          </a:p>
        </p:txBody>
      </p:sp>
      <p:pic>
        <p:nvPicPr>
          <p:cNvPr id="6" name="Content Placeholder 5" descr="A graph of growth states">
            <a:extLst>
              <a:ext uri="{FF2B5EF4-FFF2-40B4-BE49-F238E27FC236}">
                <a16:creationId xmlns:a16="http://schemas.microsoft.com/office/drawing/2014/main" id="{3B6DD88F-8B8A-0B62-70C1-11142ECEFE5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82" y="560271"/>
            <a:ext cx="8859036" cy="378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5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4924-6989-7734-4438-38EFC4D2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685800"/>
            <a:ext cx="6374097" cy="1151965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Graphic 6" descr="City">
            <a:extLst>
              <a:ext uri="{FF2B5EF4-FFF2-40B4-BE49-F238E27FC236}">
                <a16:creationId xmlns:a16="http://schemas.microsoft.com/office/drawing/2014/main" id="{D71A7272-628C-BD97-E6D2-0AC86586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226" y="956229"/>
            <a:ext cx="3840480" cy="384048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2FE3-3A7B-89D3-AB6F-EEB3A06EB9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2142066"/>
            <a:ext cx="6380777" cy="323251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Top states by KPI :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Occupancy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Property tax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Home price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Attractions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Annual revenue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Property value trends over time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30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4924-6989-7734-4438-38EFC4D2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2FE3-3A7B-89D3-AB6F-EEB3A06EB9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 fontScale="92500"/>
          </a:bodyPr>
          <a:lstStyle/>
          <a:p>
            <a:pPr>
              <a:buClr>
                <a:srgbClr val="C00000"/>
              </a:buClr>
            </a:pPr>
            <a:r>
              <a:rPr lang="en-US" dirty="0"/>
              <a:t>Top states that meet  kpi conditions</a:t>
            </a:r>
          </a:p>
          <a:p>
            <a:pPr>
              <a:buClr>
                <a:srgbClr val="C00000"/>
              </a:buClr>
            </a:pPr>
            <a:r>
              <a:rPr lang="en-US" dirty="0"/>
              <a:t>Count of each time the state occurred in the kpi categories</a:t>
            </a:r>
          </a:p>
          <a:p>
            <a:pPr>
              <a:buClr>
                <a:srgbClr val="C00000"/>
              </a:buClr>
            </a:pPr>
            <a:r>
              <a:rPr lang="en-US" dirty="0"/>
              <a:t>Some states occurred more times due to their many attractions</a:t>
            </a:r>
          </a:p>
          <a:p>
            <a:pPr>
              <a:buClr>
                <a:srgbClr val="C00000"/>
              </a:buClr>
            </a:pPr>
            <a:r>
              <a:rPr lang="en-US" dirty="0"/>
              <a:t>Number of listings  can also be considered for oversaturation of  an area market  available via occupancy dashboard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8EB9B-D9AD-15AB-BD66-1E5CED80A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0" b="-1"/>
          <a:stretch/>
        </p:blipFill>
        <p:spPr>
          <a:xfrm>
            <a:off x="5919020" y="314960"/>
            <a:ext cx="5485580" cy="498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9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F050-AE99-500D-AAE6-A99B9FF3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5821422" cy="1151965"/>
          </a:xfrm>
        </p:spPr>
        <p:txBody>
          <a:bodyPr>
            <a:normAutofit/>
          </a:bodyPr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7AE3-5FCC-2F77-D6F3-5A6384098D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435511"/>
            <a:ext cx="5821424" cy="3929652"/>
          </a:xfrm>
        </p:spPr>
        <p:txBody>
          <a:bodyPr>
            <a:normAutofit/>
          </a:bodyPr>
          <a:lstStyle/>
          <a:p>
            <a:r>
              <a:rPr lang="en-US" dirty="0"/>
              <a:t>Investing in a property for extra income has been something I've been considering for retirement.</a:t>
            </a:r>
          </a:p>
          <a:p>
            <a:r>
              <a:rPr lang="en-US" dirty="0"/>
              <a:t> I wanted to get an idea of what metrics are involved in making a data driven decision for a short-term rental investment.</a:t>
            </a:r>
          </a:p>
        </p:txBody>
      </p:sp>
      <p:pic>
        <p:nvPicPr>
          <p:cNvPr id="5" name="Picture 4" descr="A midsection of a person holding a miniature house">
            <a:extLst>
              <a:ext uri="{FF2B5EF4-FFF2-40B4-BE49-F238E27FC236}">
                <a16:creationId xmlns:a16="http://schemas.microsoft.com/office/drawing/2014/main" id="{D5F8AF4B-7465-4B4E-16CD-486A0453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53" r="22783"/>
          <a:stretch/>
        </p:blipFill>
        <p:spPr>
          <a:xfrm>
            <a:off x="6964424" y="243840"/>
            <a:ext cx="4440175" cy="505775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0806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B1C-8030-D79D-1782-1FF01911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Thank you for your time</a:t>
            </a:r>
          </a:p>
        </p:txBody>
      </p:sp>
      <p:sp>
        <p:nvSpPr>
          <p:cNvPr id="24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C0E3D2E8-99D9-3058-79F5-6DEB34855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7094" y="691546"/>
            <a:ext cx="3514694" cy="35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CC3F-D8B8-390B-C754-8EC2EFA9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E807-42AB-1ED2-647D-4DF587388F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Housing Data - Zillow Research</a:t>
            </a:r>
            <a:endParaRPr lang="en-US" dirty="0"/>
          </a:p>
          <a:p>
            <a:r>
              <a:rPr lang="en-US" dirty="0">
                <a:hlinkClick r:id="rId3"/>
              </a:rPr>
              <a:t>Redfin | Real Estate &amp; Homes for Sale, Rentals, Mortgages &amp; Agents</a:t>
            </a:r>
            <a:endParaRPr lang="en-US" dirty="0"/>
          </a:p>
          <a:p>
            <a:r>
              <a:rPr lang="en-US" dirty="0">
                <a:hlinkClick r:id="rId4"/>
              </a:rPr>
              <a:t>15 Best U.S. Cities for Investing in Airbnb | Extra Space Storage</a:t>
            </a:r>
            <a:endParaRPr lang="en-US" dirty="0"/>
          </a:p>
          <a:p>
            <a:r>
              <a:rPr lang="en-US" dirty="0">
                <a:hlinkClick r:id="rId5"/>
              </a:rPr>
              <a:t>Airbnb vs. Long-Term Rentals: Which Makes the Most Profit? An Analysis of the 50 Largest U.S. Markets - Real Estate Data &amp; Research (renthop.com)</a:t>
            </a:r>
            <a:endParaRPr lang="en-US" dirty="0"/>
          </a:p>
          <a:p>
            <a:r>
              <a:rPr lang="en-US" dirty="0">
                <a:hlinkClick r:id="rId6"/>
              </a:rPr>
              <a:t>Airbnb Data: Occupancy Rates by </a:t>
            </a:r>
            <a:r>
              <a:rPr lang="en-US" dirty="0" err="1">
                <a:hlinkClick r:id="rId6"/>
              </a:rPr>
              <a:t>Zipcode</a:t>
            </a:r>
            <a:r>
              <a:rPr lang="en-US" dirty="0">
                <a:hlinkClick r:id="rId6"/>
              </a:rPr>
              <a:t> | </a:t>
            </a:r>
            <a:r>
              <a:rPr lang="en-US" dirty="0" err="1">
                <a:hlinkClick r:id="rId6"/>
              </a:rPr>
              <a:t>Airbtics</a:t>
            </a:r>
            <a:r>
              <a:rPr lang="en-US" dirty="0">
                <a:hlinkClick r:id="rId6"/>
              </a:rPr>
              <a:t> | Airbnb Analytics</a:t>
            </a:r>
            <a:endParaRPr lang="en-US" dirty="0"/>
          </a:p>
          <a:p>
            <a:r>
              <a:rPr lang="en-US" dirty="0">
                <a:hlinkClick r:id="rId7"/>
              </a:rPr>
              <a:t>Mapped: The Growth in U.S. House Prices by State (visualcapitalist.com)</a:t>
            </a:r>
            <a:endParaRPr lang="en-US" dirty="0"/>
          </a:p>
          <a:p>
            <a:r>
              <a:rPr lang="en-US" dirty="0">
                <a:hlinkClick r:id="rId8"/>
              </a:rPr>
              <a:t>Tourist attractions in the United States – Wikipedia</a:t>
            </a:r>
            <a:endParaRPr lang="en-US" dirty="0"/>
          </a:p>
          <a:p>
            <a:r>
              <a:rPr lang="en-US" dirty="0">
                <a:hlinkClick r:id="rId9"/>
              </a:rPr>
              <a:t>Airbnb Statistics by City in the US 2024 | Hospitable</a:t>
            </a:r>
            <a:endParaRPr lang="en-US" dirty="0"/>
          </a:p>
          <a:p>
            <a:r>
              <a:rPr lang="en-US" dirty="0">
                <a:hlinkClick r:id="rId10"/>
              </a:rPr>
              <a:t>Property Taxes By State: Highest To Lowest | Rocket Mortgage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010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5C6E-2C9A-813F-FDC5-CAAD6551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5821422" cy="115196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C6210-8790-74A2-0F56-10DF3A4B2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5821424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Find top states that match the most </a:t>
            </a:r>
            <a:r>
              <a:rPr lang="en-US" sz="1700" dirty="0" err="1"/>
              <a:t>kpi’s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metrics to determine best strategies when considering a short-term rental property investment.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average lengths of stays, NOI comparisons and average bookings to determine the states best for short -term rental.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Occupancy rate, daily rates, property tax and average annual revenue considerations.</a:t>
            </a: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CC9AB4BD-A218-893E-72F2-FF1CE2AA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81" r="22658" b="-1"/>
          <a:stretch/>
        </p:blipFill>
        <p:spPr>
          <a:xfrm>
            <a:off x="6964424" y="193040"/>
            <a:ext cx="4440175" cy="510855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998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9D58-58CA-28CC-F634-B7E56A42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dirty="0"/>
              <a:t>Kpi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288A-A723-4187-56F3-86E201CC48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Airbnb statistics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Key short term rental statistics by state and city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Str and ltr noi comparisons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Occupancy rate analysis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Property tax, home price, revenue analysis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State attraction analysis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Property value trends up to 2022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5576629D-D6E3-8C88-4109-71B1A3FA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r="17017"/>
          <a:stretch/>
        </p:blipFill>
        <p:spPr>
          <a:xfrm>
            <a:off x="6094410" y="243840"/>
            <a:ext cx="5310189" cy="505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490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D7BE49D-A34B-4F25-BC8C-CE9E2B3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DFDEE3-F2F4-48C9-8222-CA273412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6ED63-226C-1A45-B52A-C7ECBF761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1" r="26052" b="-2"/>
          <a:stretch/>
        </p:blipFill>
        <p:spPr>
          <a:xfrm>
            <a:off x="6327849" y="234347"/>
            <a:ext cx="5146360" cy="5903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95A09B00-70D2-4998-8FA5-3A8ED576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FB9F9-CCF5-4072-83C3-3B45E140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7EDA5-482F-EACD-760B-66AE0176A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Why use airbnb?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9AB1-915D-EA58-54FD-A3D0BA0FFA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00981"/>
            <a:ext cx="4957273" cy="380851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Airbnb is estimated to have over 150 million users, with over 45 million users in the U.S.</a:t>
            </a: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There are over 100,000 cities and towns with active Airbnb listings.</a:t>
            </a: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394 million ‘nights and experiences’ were booked on Airbnb around the world in 2022.</a:t>
            </a: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Every second, 5 to 10 guests check into an Air bnb somewhere in the world.</a:t>
            </a:r>
          </a:p>
        </p:txBody>
      </p:sp>
    </p:spTree>
    <p:extLst>
      <p:ext uri="{BB962C8B-B14F-4D97-AF65-F5344CB8AC3E}">
        <p14:creationId xmlns:p14="http://schemas.microsoft.com/office/powerpoint/2010/main" val="13704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D7BE49D-A34B-4F25-BC8C-CE9E2B3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DFDEE3-F2F4-48C9-8222-CA273412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Houses in a village">
            <a:extLst>
              <a:ext uri="{FF2B5EF4-FFF2-40B4-BE49-F238E27FC236}">
                <a16:creationId xmlns:a16="http://schemas.microsoft.com/office/drawing/2014/main" id="{830D0773-4814-98E9-2A01-EF306DB837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223" r="24395"/>
          <a:stretch/>
        </p:blipFill>
        <p:spPr>
          <a:xfrm>
            <a:off x="6327849" y="234347"/>
            <a:ext cx="5146360" cy="5903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Freeform 9">
            <a:extLst>
              <a:ext uri="{FF2B5EF4-FFF2-40B4-BE49-F238E27FC236}">
                <a16:creationId xmlns:a16="http://schemas.microsoft.com/office/drawing/2014/main" id="{95A09B00-70D2-4998-8FA5-3A8ED576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5FB9F9-CCF5-4072-83C3-3B45E140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FCF02-F3CD-A22A-5883-41E39A8A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Why use airbnb?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4F38B-AD0B-9C43-DF07-14015080CA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4957273" cy="344610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On average, people stay in an Airbnb booking for 4 nights.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The average host earned $14,000 in 2022.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Over 60% of U.S. hosts say they rent out their primary home while they’re on vacation.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Over 4 million hosts have 7 million global listings on Airbnb.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Airbnb has had over 1.5 billion guest arrivals since it started in 2007.</a:t>
            </a:r>
          </a:p>
          <a:p>
            <a:pPr>
              <a:lnSpc>
                <a:spcPct val="11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DEAA-54EA-F521-ECAF-F1F32150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-550606"/>
            <a:ext cx="6374097" cy="2388371"/>
          </a:xfrm>
        </p:spPr>
        <p:txBody>
          <a:bodyPr>
            <a:normAutofit/>
          </a:bodyPr>
          <a:lstStyle/>
          <a:p>
            <a:r>
              <a:rPr lang="en-US" sz="3800" dirty="0"/>
              <a:t>Why invest in str over ltr? 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1EF42044-DFEB-14AF-1D2E-F6B5475A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63" r="25083" b="-1"/>
          <a:stretch/>
        </p:blipFill>
        <p:spPr>
          <a:xfrm>
            <a:off x="404226" y="220716"/>
            <a:ext cx="3840480" cy="5080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252F4-60CD-1119-003A-0FADE51C8C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1317524"/>
            <a:ext cx="6380777" cy="4057062"/>
          </a:xfrm>
        </p:spPr>
        <p:txBody>
          <a:bodyPr>
            <a:normAutofit/>
          </a:bodyPr>
          <a:lstStyle/>
          <a:p>
            <a:r>
              <a:rPr lang="en-US" dirty="0"/>
              <a:t>Growing demand in US STR industry</a:t>
            </a:r>
          </a:p>
          <a:p>
            <a:r>
              <a:rPr lang="en-US" dirty="0"/>
              <a:t>$64 billion annual revenue, the highest yet</a:t>
            </a:r>
          </a:p>
          <a:p>
            <a:r>
              <a:rPr lang="en-US" dirty="0"/>
              <a:t>24 million nights stayed in July, the most in-demand month on record</a:t>
            </a:r>
          </a:p>
          <a:p>
            <a:r>
              <a:rPr lang="en-US" dirty="0"/>
              <a:t>Opportunity to use the rental at your discretion</a:t>
            </a:r>
          </a:p>
          <a:p>
            <a:r>
              <a:rPr lang="en-US" dirty="0"/>
              <a:t>Sum of Net operating incomes 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2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72A3A-AC86-AB81-78FC-EC1AC22B25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988998"/>
              </p:ext>
            </p:extLst>
          </p:nvPr>
        </p:nvGraphicFramePr>
        <p:xfrm>
          <a:off x="5004888" y="4092130"/>
          <a:ext cx="3670710" cy="1448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057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C87C-6D6B-B45D-4B02-C7183998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8156"/>
            <a:ext cx="10396882" cy="668592"/>
          </a:xfrm>
        </p:spPr>
        <p:txBody>
          <a:bodyPr>
            <a:normAutofit fontScale="90000"/>
          </a:bodyPr>
          <a:lstStyle/>
          <a:p>
            <a:r>
              <a:rPr lang="en-US" dirty="0"/>
              <a:t>Short term vs long term rental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EC81604-289B-E854-1F06-0139FD43E851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615417878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EEC81604-289B-E854-1F06-0139FD43E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07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E1AC-B4F1-84B9-B8B0-6F1C742D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685800"/>
            <a:ext cx="6374097" cy="1151965"/>
          </a:xfrm>
        </p:spPr>
        <p:txBody>
          <a:bodyPr>
            <a:normAutofit/>
          </a:bodyPr>
          <a:lstStyle/>
          <a:p>
            <a:r>
              <a:rPr lang="en-US" dirty="0"/>
              <a:t>Attractions</a:t>
            </a:r>
          </a:p>
        </p:txBody>
      </p:sp>
      <p:pic>
        <p:nvPicPr>
          <p:cNvPr id="5" name="Picture 4" descr="Tall office building looking up">
            <a:extLst>
              <a:ext uri="{FF2B5EF4-FFF2-40B4-BE49-F238E27FC236}">
                <a16:creationId xmlns:a16="http://schemas.microsoft.com/office/drawing/2014/main" id="{3FE42077-2A37-B476-8F1A-7CCDC26C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41" r="24067"/>
          <a:stretch/>
        </p:blipFill>
        <p:spPr>
          <a:xfrm>
            <a:off x="404226" y="241738"/>
            <a:ext cx="3840480" cy="505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D230-3B2A-9656-42BD-FD5031364D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599090"/>
            <a:ext cx="6380777" cy="4775495"/>
          </a:xfrm>
        </p:spPr>
        <p:txBody>
          <a:bodyPr>
            <a:normAutofit/>
          </a:bodyPr>
          <a:lstStyle/>
          <a:p>
            <a:r>
              <a:rPr lang="en-US" dirty="0"/>
              <a:t>State Attractions can help give a starting point or solidify a potential investment area</a:t>
            </a:r>
          </a:p>
          <a:p>
            <a:r>
              <a:rPr lang="en-US" dirty="0"/>
              <a:t>Smaller state  attractions should also be considered while comparing occupancy rates</a:t>
            </a:r>
          </a:p>
        </p:txBody>
      </p:sp>
    </p:spTree>
    <p:extLst>
      <p:ext uri="{BB962C8B-B14F-4D97-AF65-F5344CB8AC3E}">
        <p14:creationId xmlns:p14="http://schemas.microsoft.com/office/powerpoint/2010/main" val="407304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5BC148E9-BCB3-42F9-8C66-0A284C0C2772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99BBD5&quot;"/>
    <we:property name="bookmark" value="&quot;H4sIAAAAAAAAA+VZ30/cOBD+V1Z56cvqlMTOL95g4aST2h6CipcKobE9CW6zSeQ42+6h/d87TgK9csACKr0NzVMy9o6/mW/i+Zy98pRumxLW72GJ3p53UNefl2A+zwJv7lWDLQszlUMAiUghBT/xUylotG6srqvW27vyLJgC7ZluOyidIzJ+PJ97UJbHULinHMoW516Dpq0rKPU/OEymIWs63Mw9/NqUtQHn8tSCRed2RdPpmSAEfzBaEaTVKzxFaQerzEMpcoyCHNKIR0EsAGlaO0zokd05xbnul1/UlQVd0TLOhioNeSASzoNAUpSMh9LZc13acYpYH31tDEVHMa8bl5wFYS1qoyWUXh+FwXYAfeUt6rJb9ndHP9hP685IPMG8H6qstmvy1LUXBit7sWovViDB21BWjk1NOeuHF26Ws13WXxYGaVnl7fmb+Q2SfbWCSpL1Noz9ojBYgB0fj14O4/6qmLkK0lXR9mN/dtVIVjAB6Iegy/XsxFXf9MC/xaqwl7M6n9H7s55YAO9QaahmJzRlYsiPDS51t5wY6ne08V1Srb//+6+JIT8jm1umrxUonxrBL9uuhya2E1DO0Cgt7a43j5sG951KtuOQD1Dd7nP8v5DPydJSSyxH0fNdf3wYIllC4/SU+ETCxcmMzbXUoaU+/UvMjBWz7vXHi+T+hV6C840b4CKIoiTmIs8CuiIuI7FVX93L8ssQ+UTm2lJLND+Q5y2RxLC7UWChD6UZFtI4jNeqH8Y+0ivvraboB99nUHbO7ZtD+oWqv1RvCNSmz989JdH/ov35BTEmZCBOCEWCWPmZVJIHOUc/i59P3I6qiq1cSzDq9mtaG4XmYHghD7W5PpmE81vwdyTmoZCYn7pLcjrWKQYxDzCYAp1PO128Ej4fDnoglOdMMpEqxgKlRM54zPwpEPq4jv8MIp0TKUKech/iOGWMJzL043xrUv7v0/zv23DGhAwNh/qLD2kOMSRBmKUZgmBTKOjnnMNf0T61LfRxt4oxkzn6vox9nkfIEplOgdwnnZlfCasPxjzSiZCFTPrAgPE0S1jMt3813QE6n/Uh4ZXQ+qjYB3qDmKWhyGKS/qmfxMKHLJoCvb/ZF67thVl2LRGGasC6uARjd79Qt+4/vVy4SwvVnW0bkHgMFd6hiYhcqJTL3YO6qP/f6kYSbTbfAMQc+hAvGwAA&quot;"/>
    <we:property name="creatorSessionId" value="&quot;a4970721-a091-49c0-878c-2e772543b4d2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VZXW+cOhD9Kyu/9GVVATYs5G2zSaWqzYeSq7xcRdFgD8QtC8iYbbfR/vc7Bprepmm2iZp7l5SnZWw8Z+YMnmP2hind1AWsj2GJbI/tV9XHJZiPE59NWTnYTk7eHc3P3l0dz48OyVzVVldlw/ZumAWTo73QTQuFW4GMf19OGRTFKeTuLoOiwSmr0TRVCYX+gv1kGrKmxc2U4ee6qAy4Jc8tWHTLrmg63ZNv/zUnjyCtXuE5SttbZRbINMPQzyAORehHKSBNa/oJHbJ7p7ilO/eLqrSgS3LjbKjiQPjpTAjflzMv5iKQzp7pwg5T0vXh59pQdBTzunZZWRDWvDJaQsG6KAw2PegbtqiKdtn9OvzOfl61RuIZZt1QabVd00ptc2WwtFer5moFEtiGsnJqKspZN7xws5ztuvq0MEhuFdvzNtNbJHO1glKS9S6MeZ4bzMEOt4fPh3G+yieudHSZN93Ym7YcyPJHAP0AdLGenLnqGx/491jm9npSZRN6f9YjC+AIlYZyckZTRob81OBSt8uRoT6ije+aav345O3IkF+QzbnpagWKx0bwn23XfRPbCSgXaJSWdtebx22D+0Yl33HI+6ju9jnxI+RLsjTUEotB9HzTH3/1kSyhdnoq/UDCxcmMzVepQ64+/EvMDBWz7vTHs+T+mV6Cy40bEKkfhrNIpFni0xUKGaZb9dVPWX4eIh/JXFNoieY78tgSSQy7HwosdKHUvSON/XilumHsIr1h7zVF3699AUXrln11QE+o6lP5ikBtuvz9pCS6J5rfXxBDQnri0lSRIFZeIpUUfibQS6KnE7ejqmIr1xKMuvuaVkah2e9fyANtvp5Mgukd+DsSc19I3IvdJUWiMsUhEj76Y6DzcaeLF8Lnw0H3hIqMS57GinNfqTTjIuLeGAj9tY7/BCLdIjINRCw8iKKYczGTgRdlW5Pyf5/m/9yGMySkbzjUXzyIM4hg5gdJnCCkfAwF/ZRz+Avap7aFPuxWESYyQ8+TkSeyEPlMxmMg91Fn5hfC6oMxD3QiJAGXHnDgIk5mPBLbv5ruAJ1P+pDwQmj9pdh7ev2Ix0GaRCT9Y28WpR4k4Rjo/cO+cG0vzKJtiDBUPdbFNRi7+4W6df/p5MJ9WqhqbVODxFMo8R5NRORCqVzuHtRF3f9WrHNC2dRpsU1IuX+zbiXUZvMPcEBeP1gbAAA=&quot;"/>
    <we:property name="isFiltersActionButtonVisible" value="true"/>
    <we:property name="isVisualContainerHeaderHidden" value="false"/>
    <we:property name="pageDisplayName" value="&quot;LTR Vs. STR&quot;"/>
    <we:property name="pageName" value="&quot;cf2cbfe51fa854516bae&quot;"/>
    <we:property name="reportEmbeddedTime" value="&quot;2024-08-15T15:10:15.310Z&quot;"/>
    <we:property name="reportName" value="&quot;Capstone STR vs. LTR&quot;"/>
    <we:property name="reportState" value="&quot;CONNECTED&quot;"/>
    <we:property name="reportUrl" value="&quot;/groups/me/reports/b8017662-1f8f-42fa-b09b-0d67bb56b216/cf2cbfe51fa854516bae?experience=power-bi&quot;"/>
    <we:property name="isFooterCollapsed" value="true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CCAB3B3-EC23-485F-A396-3DCEB78B88E1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A9C9E5&quot;"/>
    <we:property name="bookmark" value="&quot;H4sIAAAAAAAAA+1Z3W/iOBD/V1Be9k5Cq9hJTLJv/ZRO6t1VbdV9OFVo4oyptyZGiaHlKv73HSew22tpoWy3C9LxApmZjOfL8/OY+6DQ9cjA9C8YYvAp2Lf2ZgjVTYcF3aBsaT2VI0R5AnnYwzzGUMmcuHbktC3r4NN94KAaoLvU9RiMV0TEf666ARhzCgP/pMDU2A1GWNW2BKP/xVaYWK4a46wb4N3I2Aq8ynMHDr3aCYnTM5nAPka0IkinJ3iO0rXUlBcCcwF5pkSICYsxRRKrW4HGsqUiXnWz/IEtHeiSlvG0ngBMZQSQ5nGaMRXJIvF0pY2bi+TTo7tRRd7dL4Jz3DABcwDJUqEUBSuJeJILssRNR17mgPwZ2EpLMERs1Xltlwv/eDc4ruyw0TtPxJgkj0qn3dQ/1H0r5XgEpZz2C3BAzItGdzijOH++xgqbl8mhQrfRIU3W+S9vMdb1nPhH+V9aPX/PjIflU+lzO64knqH6/tDYNqOMnVaW8tnYd+DNnHlTLsGMm/ST0hPtI2MaTz2ZBD+c6FJaU35opJ+R+ZPcvMaaGC+KfSaRoS5Xyu3risQG1zBsxK5m/nPVltwDV9cKwQsZWR6SbnBtbw8qpAoofLa694ui2Csm9DJRHxuyNxhUOIBFFo9+ppV7k8HHziFoM+2c+U3n2cfjcr7B2Nbbf2EdmM6Jrh1luN458/9ecJdFP9p685tG3dk5s/fKknp/5wwnWI7XqHnfK2qqLzMHre/40fbgYAgjj4f5FwIeDxOzBVTRol8egNEcB6brt9xX9xvf3bpBlIgsi8MslzEmhEg8EeHzSLYUpX5Fc1wZ6NpoSdD5MNbBEOns4X80C3l/Ru1CGlu+LRo2Nu4uh4hDeqOwtw0sNeDwXAa/wdvPzV8McQIsTEUWZyqUkYSwWJm/99hbis5ougDvy1MoobAO8FVosjLhEqri8dayVYHVfruJDnW1OA3SGepoS92eF5ToqTSOGaIQoYxlmHPciqSuv11f7PIbJNMrQSlilSZZJmSqJJMpC+Nt6lUPQO7/bvUkKG2/QoWMQxbHKuMylZzmrGw3Svu1J7ANizxLM4k9LjhLFZeKR0KluxGgNz8sbUlL/2HH233HoKcYS3kRRxHHnOWMNZX/Yggc3rnc3i0pkyxWEKZhWCRcYMaiSLxwA/HmvfBW3+i+IxbNU5sNte9oS3tLtCXGXLS8DjhXQVsjv3oMWmkzFad2tqo7vw21MR4zfn+D7e0gN3i0pLYFywqe0dmnx3gYsx7PmHzH2jY+DDmCv1nqS4NQkkOPIrLv2Z3mAu596modo56r880zAYmiuZDnKCUTvV5WsO0BowpL15/U/QnIZZdVHX8/vd5Vzw4B0eZOtyCU8VCEKhSCp5xjhEUu+LYk9G3v73YoqT/m+Ky9pl4+O9ixq0cg8ZT6xZIZgtIJZYHFijmi+U/m2wgxm30Fye6foQsaAAA=&quot;"/>
    <we:property name="creatorSessionId" value="&quot;9972e5d1-cbe5-4611-ae9b-cfe62afa1692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1ZX0/jOBD/KlVe9k6qVrGTuMm+FSjSaWFBgNiHE6omzrh4cZMqcQs91O9+46Td5aC0hWXZVrq+tJ4Zj+ef52e7916mq5GB6RcYovfJ2yuKmyGUNy3mtb18Tjs5+XzcPfvc/9I97hG5GFld5JX36d6zUA7QXupqDMZpIOLfV20PjDmFgRspMBW2vRGWVZGD0f9gI0wsW45x1vbwbmSKEpzKcwsWndoJidOY1mYfA1oRpNUTPEdpG2rMM4GpgDRRwseIhRgjiVWNQG3ZUhGnul5+v8gt6JyWcbSOAIxlABCnYZwwFcgscnSljZ2LpNPe3agk7+4XUTmsmYApgGSxUEqlGAU8SgVZYqcjJ7NP/gyKUkswRGzUOW2XC/942zssi2Gtd56BMUn2cqvt1A2qfiHleAS5nPYzsEDMi1q3P6M4f73GEuvJ5FCmm+iQpsK6L2cxVtWc+Ff+X1o1n2fGw/yp9HkxLiWeofoxqG2bUcZOy4LyWdu378ycOVMuwYzr9JPSI+0iY2pPHZkEPxzpXBYm/1BLPyNzTG5eY0WMlWJfSWSo87Vye7okscE1DGuxq5n7XDUl98DVjUKwIiPLQ9L2rovb/RKpAjKXrfb9oii62YQmE/WxId3BoMQBLLLY+5VWdieDj60D0GbaOnObzrEPx/l8g7Gtt/+isGBaR7qylOFq58w/WXCXRT/YevPrRt3aObO7eU69v3WGE8zHG9S86xUV1ZeZg9YP/Gh6sDeEkcPD9BsBj4OJ2QKqaNFvD8BojgPTzVvui/uN625tL4hEkoR+ksoQI0IkHgn/eSRbilK/ozmuDXRltCTofBhrb4h09nA/6oWcP6NmIY0Nv8hqNtbuLoeIA5qRFbc1LNXg8FwGv8Pbr81fCGEEzI9FEibKl4EEP1ubv/fYW4rOaDoD58tTKKGwDvBFaLI24RLK7PHWKsoMy71mEx3ocnEapDNUb0vdnheU6Kg4DBmiEL4MpZ9y3Iqkbr5dV3b5VyTTKUEpQhVHSSJkrCSTMfPDbepVD0Du/271JChNv0KFjEMShirhMpac7lnJbpT2S09gryzyJE4kdrjgLFZcKh4IFe9GgN78sLQlLf2nHW/2HYOOYizmWRgEHFOWMlZX/soQWLyzaXG3pEySUIEf+34WcYEJCwKx4gXizXvhrb7RfUssuk+97lL7jrY0r0RbYsxFw2uBtSU0NfK7r0Frbabi1LYoq9YfQ22Mw4w/32B7W0gN9pbUtmBJxhM6+3QY90PW4QmT71jbxoUhRXAvS31pEHJy6FFE9hy7VT/AvU9dbWLUc3X++kxApOheyFOUkolOJ8nY9oBRibntT6r+BOSyx6qWe5je7Klnh4Do9U43IJRwX/jKF4LHnGOAWSr4tiT0bd/vdiipP+f4rHmmXn53KMa2GoHEU+oXS+4QlE7IM8zW3CPq/2S8ehEKoaZmsWaC+6fm+5VjNvsXSteBCTQaAAA=&quot;"/>
    <we:property name="isFiltersActionButtonVisible" value="true"/>
    <we:property name="isVisualContainerHeaderHidden" value="false"/>
    <we:property name="pageDisplayName" value="&quot;Occupancy &quot;"/>
    <we:property name="pageName" value="&quot;82d6eb6ab9f60e514e8e&quot;"/>
    <we:property name="reportEmbeddedTime" value="&quot;2024-08-15T15:10:49.185Z&quot;"/>
    <we:property name="reportName" value="&quot;Capstone STR vs. LTR&quot;"/>
    <we:property name="reportState" value="&quot;CONNECTED&quot;"/>
    <we:property name="reportUrl" value="&quot;/groups/me/reports/b8017662-1f8f-42fa-b09b-0d67bb56b216/82d6eb6ab9f60e514e8e?experience=power-bi&quot;"/>
    <we:property name="isFooterCollapsed" value="true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0A5A43D-81D9-4C82-A400-99292B1AE87B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99BBD5&quot;"/>
    <we:property name="bookmark" value="&quot;H4sIAAAAAAAAA+VY30/bMBD+V6q87KWa8jsOb1DY0zRVgHiZKnS2LyWQ2pHjlHZV//ddnMIGY4BARV3Xp/h8Od9332fH15Uny6auYPkNZugdeEda38zA3AwCb+ip3paGRRrkAtNCSo6Q+GEONKtrW2rVeAcrz4KZor0omxaqLhAZv0+GHlTVGKbdqICqwaFXo2m0gqr8gb0zTVnT4nro4aKutIEu5JkFi13YObnTmFIIPke0IghbzvEMhe2tYQxBlCbAfC7zKOBxmHFya3oHl9mTLl1ot/xIKwulomU6WxIWIgpyHkcpyESwNM6Lzl6Uld248OXJojaEjjAv6644I8p1qk0poPIcCoNNn/TKG+mqnbmnkwf2M90agafoop8oW9olRWqby9poKpFdXlpYUNnWVJfxxkQOfV0645W+HRmkkfQO/PXwPplDOQclyPo4k8Pp1OAU7GZ4ss00D4k2Yn1wqBSVeHA3MziHhXP90qoNgcGfWCZkaUo1rTYC+cXVeQ+RgxldgbGdAPk1Md3xQi9pI9EcLR01x6W500g4fARqZyuxntwJnPyuf5PwRmE9tC1JarLuJgIoQl4EQRGHYZrLMM588S9sgBdF01SlQPNAMt4M6czqHiRYcIA2i5fYz2vpptHhXXlfS6pBH/sCqrYL++mY3pD6Vn2ipNauin/h0L3RbJ/BMPMZ0PkV5SHjAYRZVGQvMvgfnBoCjNzDE8Ppzc95EdKmzZD7gos8B39XKNdCtDUttLx0m+wx2B7kKc5RtbhXLL8PeE9sGnOZBoXkWRbJBGSKALtC7PMqPgV1s1d0vgVuTyLzJUYBywomWBQxkQdJsiskzlCWoC6v9Axr+n7jY1zje+O+8PhGxBsqWUaNQcqzWPAkKDjK8INvRy+lvzMNwkcpa7eagTeraysX/9eKpb84YsJy6us581nGIYuSJN7TW8RwO3vz+SRdsQdvaV12S+LvvddsRemvLH0vdMaYiCDK6WqFGWeRT5erLuCzJFhcWK4XDzlwv6dbSt3apgaBY1D4RGtJUgMlUb7QXro/ze47y/X6J9loovasEwAA&quot;"/>
    <we:property name="creatorSessionId" value="&quot;e55567d9-4652-4f67-a900-4d97a2e801fd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VY30/bMBD+V6q87KWa8rNxeOu67oXBEEx7mVB1ti8lkNqR47B2qP/7Lk5ggzGKQJ26rk/x+XK+777Pri83nizqqoTVMSzQO/DeaX21AHM1CLyhp3rbp0+HR+PTw9nx+GhKZl3ZQqvaO7jxLJg52i9F3UDZRiDj1/OhB2V5AvN2lENZ49Cr0NRaQVl8x86ZpqxpcD30cFmV2kAb8syCxTbsNbnTmNYO3ka0IghbXOMZCttZwxiCaJQA87nMooDHYcrJre4cXGaPurSh3fITrSwUipZpbUmYiyjIeByNQCaCjeIsb+15Udreha+my8oQOsK8qtqqTCjXuTaFgNJzKAzWXdI33kSXzcI9Te/Zz3RjBJ6iiz5VtrAritTUs8poKpFdzSwsqWxrqstJbyKHri6t8UJ/mxikkfQO/PXwLpmxvAYlyPowk/F8bnAOth9Ot5nmmGgj1gdjpajEg9uZwWdYOtcPjeoJDH7Hck6WulDzshfIT64+dxA5mMkFGNsKkF8S0y0v9JI2Es27laPmfWFuNRIOH4Da2Uqsz28FTn6Xv0i4V1gHbUuSOl+3EwHkIc+DII/DcJTJME598S9sgI2iqctCoLknGW+BdGa1DxIsOED94gV281q6aXR4b7yPBdWgi/0FyqYN++Y9vSH1N/WGklq7Kv6BQ/dGvX0Gw9RnQOdXlIWMBxCmUZ5uZPA/ODUEGLmHJ4bTm5/xPKRNmyL3BRdZBv6uUK6FaCpaaDVzm+wh2A7kKV6janCvWH4d8I7YUczlKMglT9NIJiBHCLArxD6t4lNQV3tF50vgdiQyX2IUsDRngkURE1mQJLtC4gJlAWp2oRdY0f83PsR1cmfcFx5fiLinkqXUGIx4GgueBDlHGf7l29Gm9HemQfhbytqtZuDF6trKxf+5YukujpiwzA8zznyWckijJIn39BYx3M7efDpJV+zBS1qX3ZL4a+81W1H6M0vfCZ0xJiKIMrpaYcpZ5NPlqg34JAkWl5br5X0O3O/xllI3tq5A4AkofKS1JKmBkig3tJfuo5nnFqFsCl5u6kfbT2l3neh6/QO0xXpy1RMAAA==&quot;"/>
    <we:property name="isFiltersActionButtonVisible" value="true"/>
    <we:property name="isVisualContainerHeaderHidden" value="false"/>
    <we:property name="pageDisplayName" value="&quot;Avg State Tax &quot;"/>
    <we:property name="pageName" value="&quot;24a1365a80bd931b427b&quot;"/>
    <we:property name="reportEmbeddedTime" value="&quot;2024-08-15T15:11:15.550Z&quot;"/>
    <we:property name="reportName" value="&quot;Capstone STR vs. LTR&quot;"/>
    <we:property name="reportState" value="&quot;CONNECTED&quot;"/>
    <we:property name="reportUrl" value="&quot;/groups/me/reports/b8017662-1f8f-42fa-b09b-0d67bb56b216/24a1365a80bd931b427b?experience=power-bi&quot;"/>
    <we:property name="isFooterCollapsed" value="true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5041A1A1-B134-49A7-B9AC-499E40290AD7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99BBD5&quot;"/>
    <we:property name="bookmark" value="&quot;H4sIAAAAAAAAA91WUW/TMBD+K5WfC8RpkiV927oBDwgNiiYhVE0X55J5c+PIcbaWqf+ds93BNiGqPYBo+1L77svdfXe+s+9ZJftOwfojLJFN2YnWN0swNyPOxqwNMlHniajwKIc0j5Mkm0AiSKs7K3Xbs+k9s2AatBeyH0A5QyT8thgzUOocGrerQfU4Zh2aXreg5HcMYFJZM+BmzHDVKW3AmZxbsOjM3hKc9hQCfz0hjyCsvMU5ChukqSh4JTIOESR1WlcJFAnB+gDwkf0W4kx79zPdWpAtuXGyeIIFJlmVF3nMIY2zOgMnr6WyW0i5Plt1htgR53XnkjOjWBttpADFPAuDfQj6ns20GpZ+dfZEPteDEfgZa69qrbRrsvReD71sm0vZCoPQ42UnLNtQas6NpsR5jE/Nm1PZW/IYtFf6bkZ4ixWbRpvxz8COq1toBUmfR3XcNAYbsNvt2V8Omb/6imBG74y+s1de+XZotxXk+0Ag3XcCIfLRnDA4+sRHvCj4bh4LkjjTatuqv7rmS6An1NBTX2B1AmZ2Bca6mVBeU/O5VqGvtanQnKx9t5xK89C28fgZs/8yHZvFw7yhT68fTZRtwwda/6DDFxuHgKiooroWPMt5EUd1mdaTnbPp0A8gmOrAzpwToUiO6Jat4iyFMsoLAbzYm1K/cFgeUo13UA/FhRqSssyjPM9EIUTJeYx7U9wXXuWHVNwd1ENxc3ofl2UZldTdmAJGCXDn6Y9JsLiypV49zYP/PZawJdIT2y30YPsOBJ5Diz5LXYhSosfRAYG2cgXwa+P+P0g6W8H1BajBefUPcubduAtm8wOmIdM9CAwAAA==&quot;"/>
    <we:property name="creatorSessionId" value="&quot;8598660f-d265-47e7-b8db-2b830d89c979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1W30/bMBD+Vyo/d1sckizhrZRukxg/RiekaarQxbkEgxtHjgMtqP/7zk7ZAE2reNi0ti+NP3++u+/OZ/uBFbJtFCxPYI5snx1ofTMHczPgbMjqNXZ6enQ8Oj+6PBkdTwjWjZW6btn+A7NgKrQXsu1AOQsEfp8NGSh1BpUblaBaHLIGTatrUPIeezJNWdPhashw0ShtwJmcWrDozN4Sncbkm7/dI48grLzFKQrbo7HIeCESDgFEZVwWEWQR0dqe4CP7LcWZ9u7HurYga3LjsHAPM4ySIs3SkEMcJmUCDi+lsmtKvpwsGkPqSPOycVkZU6yVNlKAYl6FwbYP+oGNterm/mvyDJ/qzgg8x9JP1VbaJVn6pLtW1tWlrIVBaPGyEZatKDVnRlPiPMen5t2hbC157Gev9N2Y+BYLth+shj8DGxW3UAtCX0Y1qiqDFdj1cPKXQ+ZvviGYwUej7+yVn/zQ1esK8m0QEG+7gD7ywZQ4OPjCBzzL+GYdM0KcabVu1V9d87WXJ1TXUl9gcQBmfAXGujMhv6bmc61Cq7Up0BwsfbccSvPYtuHwhbL/Mh2r2eN5Q0uvn5wo64bvZf2DDp+tHAOCrAjKUvAk5VkYlHlc7m08m3Z9A4IpdmzPOQhF9D6iayhMYsiDNBPAs60p9SsPy12q8QbpfXGhhCjP0yBNE5EJkXMe4tYU95VX+S4Vd4P0vrhpnIZ5ngc5dTfGgEEE3Hn6YxIsLmyuF8/z4H9PETZHemK7D93ZtgGBZ1Cjz1LTRynR82iDQF24Avhv4/4/S9pbvesLUJ3z6h/kzDuhaGSucMMC90xnPix3Ia1+ALMLKk0xDAAA&quot;"/>
    <we:property name="isFiltersActionButtonVisible" value="true"/>
    <we:property name="isTitleSuggestionsDialogRejected" value="true"/>
    <we:property name="isVisualContainerHeaderHidden" value="false"/>
    <we:property name="pageDisplayName" value="&quot;Growth Trend&quot;"/>
    <we:property name="pageName" value="&quot;5c91dc61a0a4f5fd4a94&quot;"/>
    <we:property name="reportEmbeddedTime" value="&quot;2024-08-15T15:12:46.734Z&quot;"/>
    <we:property name="reportName" value="&quot;Capstone STR vs. LTR&quot;"/>
    <we:property name="reportState" value="&quot;CONNECTED&quot;"/>
    <we:property name="reportUrl" value="&quot;/groups/me/reports/b8017662-1f8f-42fa-b09b-0d67bb56b216/5c91dc61a0a4f5fd4a94?experience=power-bi&quot;"/>
    <we:property name="isFooterCollapsed" value="true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C837C1461E4440A661AE5B2F8CB21D" ma:contentTypeVersion="5" ma:contentTypeDescription="Create a new document." ma:contentTypeScope="" ma:versionID="451f84c32f52e752d4d2b2b9e5bdcb95">
  <xsd:schema xmlns:xsd="http://www.w3.org/2001/XMLSchema" xmlns:xs="http://www.w3.org/2001/XMLSchema" xmlns:p="http://schemas.microsoft.com/office/2006/metadata/properties" xmlns:ns3="87709642-725b-4a98-9d3b-7d4011c74471" targetNamespace="http://schemas.microsoft.com/office/2006/metadata/properties" ma:root="true" ma:fieldsID="bc201b230367355a20b603a77d386bcb" ns3:_="">
    <xsd:import namespace="87709642-725b-4a98-9d3b-7d4011c7447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09642-725b-4a98-9d3b-7d4011c7447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CBFCE6-8A71-41FE-A9D4-5C76F16E09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F908A8-2C72-4772-ADA7-40B2EAE768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709642-725b-4a98-9d3b-7d4011c74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ACAE1F-2011-493F-A52D-5148450F6DEA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87709642-725b-4a98-9d3b-7d4011c74471"/>
    <ds:schemaRef ds:uri="http://www.w3.org/XML/1998/namespace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3025</TotalTime>
  <Words>674</Words>
  <Application>Microsoft Office PowerPoint</Application>
  <PresentationFormat>Widescreen</PresentationFormat>
  <Paragraphs>83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Impact</vt:lpstr>
      <vt:lpstr>Main Event</vt:lpstr>
      <vt:lpstr>Airbnb real estate investment analysis</vt:lpstr>
      <vt:lpstr>Inspiration</vt:lpstr>
      <vt:lpstr>introduction</vt:lpstr>
      <vt:lpstr>Kpi topics</vt:lpstr>
      <vt:lpstr>Why use airbnb?</vt:lpstr>
      <vt:lpstr>Why use airbnb?</vt:lpstr>
      <vt:lpstr>Why invest in str over ltr? </vt:lpstr>
      <vt:lpstr>Short term vs long term rental</vt:lpstr>
      <vt:lpstr>Attractions</vt:lpstr>
      <vt:lpstr>State Attraction visitors</vt:lpstr>
      <vt:lpstr>Occupancy and revenue metrics</vt:lpstr>
      <vt:lpstr>Annual revenue &amp; Occupancy Data</vt:lpstr>
      <vt:lpstr>Property tax - home price </vt:lpstr>
      <vt:lpstr>Avg State Tax </vt:lpstr>
      <vt:lpstr>Housing price trends</vt:lpstr>
      <vt:lpstr>PowerPoint Presentation</vt:lpstr>
      <vt:lpstr>1-year housing price growth</vt:lpstr>
      <vt:lpstr>Summary</vt:lpstr>
      <vt:lpstr>conclusions</vt:lpstr>
      <vt:lpstr>Thank you for your time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Judah Easton</dc:creator>
  <cp:lastModifiedBy>Judah Easton</cp:lastModifiedBy>
  <cp:revision>24</cp:revision>
  <dcterms:created xsi:type="dcterms:W3CDTF">2024-07-31T14:10:34Z</dcterms:created>
  <dcterms:modified xsi:type="dcterms:W3CDTF">2024-08-15T19:46:14Z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0x0101007AC837C1461E4440A661AE5B2F8CB21D</vt:lpwstr>
  </property>
</Properties>
</file>